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59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A8AB439-BCD3-4961-BE88-22F8F0F3B3CD}">
          <p14:sldIdLst>
            <p14:sldId id="258"/>
          </p14:sldIdLst>
        </p14:section>
        <p14:section name="タイトルなしのセクション" id="{C06758A7-C1AD-44A4-BF67-9D1C52F505FC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9933"/>
    <a:srgbClr val="FF6600"/>
    <a:srgbClr val="FF0066"/>
    <a:srgbClr val="FFFF66"/>
    <a:srgbClr val="66FF66"/>
    <a:srgbClr val="FFFF00"/>
    <a:srgbClr val="FFCC66"/>
    <a:srgbClr val="FF33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B36B2CD1-DEE2-4463-B54C-B18FFDBC576A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4"/>
            <a:ext cx="5389563" cy="3884612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19D0B2B-C23D-4E73-9C74-F6D02F3592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811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90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0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81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65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96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64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29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1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52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16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3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9234A-DCA8-4101-B15D-2DCC39A0DA4E}" type="datetimeFigureOut">
              <a:rPr kumimoji="1" lang="ja-JP" altLang="en-US" smtClean="0"/>
              <a:t>2024/7/9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B9DF-BD12-4EC5-89EE-49A5650F6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79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7032D0A-346E-4496-9C66-F06B1B76594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859" y="3506547"/>
            <a:ext cx="2440036" cy="163706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969DFF0-98E9-4F14-93EC-640923676B2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82" y="1873348"/>
            <a:ext cx="2694012" cy="1955400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24852DF-C788-400C-A47E-81D309BD652B}"/>
              </a:ext>
            </a:extLst>
          </p:cNvPr>
          <p:cNvSpPr/>
          <p:nvPr/>
        </p:nvSpPr>
        <p:spPr>
          <a:xfrm>
            <a:off x="211016" y="588967"/>
            <a:ext cx="6435968" cy="1058599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4CFFB3-C34F-4165-A8AF-0855944A1B28}"/>
              </a:ext>
            </a:extLst>
          </p:cNvPr>
          <p:cNvSpPr txBox="1"/>
          <p:nvPr/>
        </p:nvSpPr>
        <p:spPr>
          <a:xfrm>
            <a:off x="1119231" y="490206"/>
            <a:ext cx="517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就職フェア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3CD9992-24D9-408A-AABC-988C11A5A07B}"/>
              </a:ext>
            </a:extLst>
          </p:cNvPr>
          <p:cNvSpPr/>
          <p:nvPr/>
        </p:nvSpPr>
        <p:spPr>
          <a:xfrm>
            <a:off x="3592707" y="5254142"/>
            <a:ext cx="3130567" cy="1135302"/>
          </a:xfrm>
          <a:prstGeom prst="roundRect">
            <a:avLst/>
          </a:prstGeom>
          <a:solidFill>
            <a:schemeClr val="bg1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ふ・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A7DE3F4-0410-4324-9C09-E51D5C36C01B}"/>
              </a:ext>
            </a:extLst>
          </p:cNvPr>
          <p:cNvSpPr/>
          <p:nvPr/>
        </p:nvSpPr>
        <p:spPr>
          <a:xfrm>
            <a:off x="143522" y="3769594"/>
            <a:ext cx="3464450" cy="2773645"/>
          </a:xfrm>
          <a:prstGeom prst="ellipse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8E6130-17CA-4E53-8187-E66E10E7F7CA}"/>
              </a:ext>
            </a:extLst>
          </p:cNvPr>
          <p:cNvSpPr txBox="1"/>
          <p:nvPr/>
        </p:nvSpPr>
        <p:spPr>
          <a:xfrm>
            <a:off x="3607971" y="5328143"/>
            <a:ext cx="3151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・参加費無料　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・申込み不要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・入退場自由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・服装</a:t>
            </a:r>
            <a:r>
              <a:rPr kumimoji="1" lang="ja-JP" altLang="en-US" sz="1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自由 　 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キッズスペースあり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6EEB89-E013-487B-9F47-B1FA978E231D}"/>
              </a:ext>
            </a:extLst>
          </p:cNvPr>
          <p:cNvSpPr txBox="1"/>
          <p:nvPr/>
        </p:nvSpPr>
        <p:spPr>
          <a:xfrm>
            <a:off x="5066863" y="5331455"/>
            <a:ext cx="1789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・履歴書不要　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・無資格 ＯＫ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・未経験 ＯＫ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7195EE-9B78-4170-A155-4B592674B072}"/>
              </a:ext>
            </a:extLst>
          </p:cNvPr>
          <p:cNvSpPr txBox="1"/>
          <p:nvPr/>
        </p:nvSpPr>
        <p:spPr>
          <a:xfrm>
            <a:off x="456133" y="3932680"/>
            <a:ext cx="29855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5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８</a:t>
            </a:r>
            <a:r>
              <a:rPr kumimoji="1" lang="en-US" altLang="ja-JP" sz="45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/24(</a:t>
            </a:r>
            <a:r>
              <a:rPr kumimoji="1" lang="ja-JP" altLang="en-US" sz="45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土</a:t>
            </a:r>
            <a:r>
              <a:rPr kumimoji="1" lang="en-US" altLang="ja-JP" sz="45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4500" dirty="0">
              <a:solidFill>
                <a:srgbClr val="00CC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F3285E7-DC5F-4B24-BA2E-A2FB44D7938E}"/>
              </a:ext>
            </a:extLst>
          </p:cNvPr>
          <p:cNvSpPr txBox="1"/>
          <p:nvPr/>
        </p:nvSpPr>
        <p:spPr>
          <a:xfrm>
            <a:off x="674024" y="5223940"/>
            <a:ext cx="27692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8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ゆめタウン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65C576-B702-4EC3-BF9E-1AC5E9ED9FBF}"/>
              </a:ext>
            </a:extLst>
          </p:cNvPr>
          <p:cNvSpPr txBox="1"/>
          <p:nvPr/>
        </p:nvSpPr>
        <p:spPr>
          <a:xfrm>
            <a:off x="893859" y="5801376"/>
            <a:ext cx="2146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ポップアップホール</a:t>
            </a:r>
            <a:endParaRPr kumimoji="1" lang="en-US" altLang="ja-JP" sz="1600" dirty="0">
              <a:solidFill>
                <a:srgbClr val="00CC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（氷上町本郷</a:t>
            </a:r>
            <a:r>
              <a:rPr kumimoji="1" lang="en-US" altLang="ja-JP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300</a:t>
            </a:r>
            <a:r>
              <a:rPr kumimoji="1" lang="ja-JP" altLang="en-US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0CE611-CEB0-4BF3-862D-F3A5A61FE2F0}"/>
              </a:ext>
            </a:extLst>
          </p:cNvPr>
          <p:cNvSpPr txBox="1"/>
          <p:nvPr/>
        </p:nvSpPr>
        <p:spPr>
          <a:xfrm>
            <a:off x="391404" y="4609558"/>
            <a:ext cx="31296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13</a:t>
            </a:r>
            <a:r>
              <a:rPr kumimoji="1" lang="ja-JP" altLang="en-US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kumimoji="1" lang="ja-JP" altLang="en-US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15</a:t>
            </a:r>
            <a:r>
              <a:rPr kumimoji="1" lang="ja-JP" altLang="en-US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endParaRPr kumimoji="1" lang="ja-JP" altLang="en-US" sz="2600" dirty="0">
              <a:solidFill>
                <a:srgbClr val="00CC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8AB740DB-1394-49CB-8AFF-C09152AC5518}"/>
              </a:ext>
            </a:extLst>
          </p:cNvPr>
          <p:cNvSpPr/>
          <p:nvPr/>
        </p:nvSpPr>
        <p:spPr>
          <a:xfrm>
            <a:off x="176471" y="3149957"/>
            <a:ext cx="1153210" cy="700673"/>
          </a:xfrm>
          <a:prstGeom prst="wedgeEllipseCallout">
            <a:avLst>
              <a:gd name="adj1" fmla="val 31502"/>
              <a:gd name="adj2" fmla="val 58567"/>
            </a:avLst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4AC4EB80-8864-4B10-8981-11B365E3DA9F}"/>
              </a:ext>
            </a:extLst>
          </p:cNvPr>
          <p:cNvSpPr/>
          <p:nvPr/>
        </p:nvSpPr>
        <p:spPr>
          <a:xfrm>
            <a:off x="211016" y="69345"/>
            <a:ext cx="3156809" cy="455511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34DA84-7EE8-48A9-8550-8351883CCA03}"/>
              </a:ext>
            </a:extLst>
          </p:cNvPr>
          <p:cNvSpPr txBox="1"/>
          <p:nvPr/>
        </p:nvSpPr>
        <p:spPr>
          <a:xfrm>
            <a:off x="99572" y="3225337"/>
            <a:ext cx="1255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１８法人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参加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381C8B-4C69-4CFA-923D-B67C9FBEA60E}"/>
              </a:ext>
            </a:extLst>
          </p:cNvPr>
          <p:cNvSpPr txBox="1"/>
          <p:nvPr/>
        </p:nvSpPr>
        <p:spPr>
          <a:xfrm>
            <a:off x="689179" y="19665"/>
            <a:ext cx="270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社会福祉法人</a:t>
            </a:r>
          </a:p>
        </p:txBody>
      </p:sp>
      <p:sp>
        <p:nvSpPr>
          <p:cNvPr id="49" name="吹き出し: 円形 48">
            <a:extLst>
              <a:ext uri="{FF2B5EF4-FFF2-40B4-BE49-F238E27FC236}">
                <a16:creationId xmlns:a16="http://schemas.microsoft.com/office/drawing/2014/main" id="{E5CAC0E6-EB84-42D4-8D9B-9144C0F1E56F}"/>
              </a:ext>
            </a:extLst>
          </p:cNvPr>
          <p:cNvSpPr/>
          <p:nvPr/>
        </p:nvSpPr>
        <p:spPr>
          <a:xfrm>
            <a:off x="5367336" y="22734"/>
            <a:ext cx="1367851" cy="642219"/>
          </a:xfrm>
          <a:prstGeom prst="wedgeEllipseCallout">
            <a:avLst>
              <a:gd name="adj1" fmla="val -40244"/>
              <a:gd name="adj2" fmla="val 47241"/>
            </a:avLst>
          </a:prstGeom>
          <a:solidFill>
            <a:schemeClr val="bg1"/>
          </a:solidFill>
          <a:ln w="19050"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A3DE964-F478-414C-902F-F08AA655B446}"/>
              </a:ext>
            </a:extLst>
          </p:cNvPr>
          <p:cNvSpPr txBox="1"/>
          <p:nvPr/>
        </p:nvSpPr>
        <p:spPr>
          <a:xfrm>
            <a:off x="5279132" y="52246"/>
            <a:ext cx="16041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あなたの力を</a:t>
            </a:r>
            <a:endParaRPr kumimoji="1" lang="en-US" altLang="ja-JP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必要としている</a:t>
            </a:r>
            <a:endParaRPr kumimoji="1" lang="en-US" altLang="ja-JP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人がいます！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9A1E344-2E77-4ABA-B8D7-9641D688F4F6}"/>
              </a:ext>
            </a:extLst>
          </p:cNvPr>
          <p:cNvSpPr/>
          <p:nvPr/>
        </p:nvSpPr>
        <p:spPr>
          <a:xfrm>
            <a:off x="963619" y="8455069"/>
            <a:ext cx="4808531" cy="589435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5B03885-D4DB-4B0F-815F-0227F9A3A8F8}"/>
              </a:ext>
            </a:extLst>
          </p:cNvPr>
          <p:cNvSpPr txBox="1"/>
          <p:nvPr/>
        </p:nvSpPr>
        <p:spPr>
          <a:xfrm>
            <a:off x="650863" y="8476951"/>
            <a:ext cx="57404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主　催：丹波市・丹波市社会福祉法人連絡協議会（ほっとかへんネット丹波）</a:t>
            </a:r>
            <a:endParaRPr kumimoji="1" lang="en-US" altLang="ja-JP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　　　　　　　兵庫労働局・ハローワーク柏原・丹（まごころ）ワークサポートたんば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200E042-9F31-4AA7-81A5-E4C82DC350AF}"/>
              </a:ext>
            </a:extLst>
          </p:cNvPr>
          <p:cNvSpPr/>
          <p:nvPr/>
        </p:nvSpPr>
        <p:spPr>
          <a:xfrm>
            <a:off x="145764" y="6560878"/>
            <a:ext cx="2088000" cy="180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9FA2E64E-9542-4F0C-A499-CFA1C600CF41}"/>
              </a:ext>
            </a:extLst>
          </p:cNvPr>
          <p:cNvSpPr/>
          <p:nvPr/>
        </p:nvSpPr>
        <p:spPr>
          <a:xfrm>
            <a:off x="464719" y="6662488"/>
            <a:ext cx="1305065" cy="351659"/>
          </a:xfrm>
          <a:prstGeom prst="roundRect">
            <a:avLst/>
          </a:prstGeom>
          <a:solidFill>
            <a:srgbClr val="FFFF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CC707D0-060C-43F4-A9AA-C1C4F5FB7283}"/>
              </a:ext>
            </a:extLst>
          </p:cNvPr>
          <p:cNvSpPr txBox="1"/>
          <p:nvPr/>
        </p:nvSpPr>
        <p:spPr>
          <a:xfrm>
            <a:off x="699017" y="6676016"/>
            <a:ext cx="981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対象者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D537236-907C-4F14-8BC7-37CEC65157E1}"/>
              </a:ext>
            </a:extLst>
          </p:cNvPr>
          <p:cNvSpPr txBox="1"/>
          <p:nvPr/>
        </p:nvSpPr>
        <p:spPr>
          <a:xfrm>
            <a:off x="289593" y="7537801"/>
            <a:ext cx="209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（既卒３年以内の者を含む）</a:t>
            </a:r>
            <a:endParaRPr kumimoji="1" lang="en-US" altLang="ja-JP" sz="1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33267FD-894C-4797-98D9-755E59C75CC5}"/>
              </a:ext>
            </a:extLst>
          </p:cNvPr>
          <p:cNvSpPr txBox="1"/>
          <p:nvPr/>
        </p:nvSpPr>
        <p:spPr>
          <a:xfrm>
            <a:off x="176535" y="7076548"/>
            <a:ext cx="1982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・令和７年３月 新規　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大学等卒業予定者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E4FB589-8D73-410B-A81D-B7B0F6BBD2E7}"/>
              </a:ext>
            </a:extLst>
          </p:cNvPr>
          <p:cNvSpPr txBox="1"/>
          <p:nvPr/>
        </p:nvSpPr>
        <p:spPr>
          <a:xfrm>
            <a:off x="186800" y="7769752"/>
            <a:ext cx="1414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・一般求職者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28B7F9-463E-4F0C-B866-37B792D286D7}"/>
              </a:ext>
            </a:extLst>
          </p:cNvPr>
          <p:cNvSpPr txBox="1"/>
          <p:nvPr/>
        </p:nvSpPr>
        <p:spPr>
          <a:xfrm>
            <a:off x="273908" y="8007797"/>
            <a:ext cx="20659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UIJ</a:t>
            </a:r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ターン希望者を含む）</a:t>
            </a:r>
            <a:endParaRPr kumimoji="1" lang="en-US" altLang="ja-JP" sz="1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61885A0C-CE6C-49A7-8AF2-C320A6F2AAA7}"/>
              </a:ext>
            </a:extLst>
          </p:cNvPr>
          <p:cNvSpPr/>
          <p:nvPr/>
        </p:nvSpPr>
        <p:spPr>
          <a:xfrm>
            <a:off x="2414477" y="6551723"/>
            <a:ext cx="2088000" cy="1800000"/>
          </a:xfrm>
          <a:prstGeom prst="roundRect">
            <a:avLst>
              <a:gd name="adj" fmla="val 16069"/>
            </a:avLst>
          </a:prstGeom>
          <a:solidFill>
            <a:schemeClr val="bg1"/>
          </a:solidFill>
          <a:ln w="38100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82A7C98D-09DE-4EFD-98F1-9DEC22C0611D}"/>
              </a:ext>
            </a:extLst>
          </p:cNvPr>
          <p:cNvSpPr/>
          <p:nvPr/>
        </p:nvSpPr>
        <p:spPr>
          <a:xfrm>
            <a:off x="4626775" y="6560878"/>
            <a:ext cx="2065213" cy="181573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AD81D46-F678-42EA-A00E-20E67D2F1850}"/>
              </a:ext>
            </a:extLst>
          </p:cNvPr>
          <p:cNvSpPr/>
          <p:nvPr/>
        </p:nvSpPr>
        <p:spPr>
          <a:xfrm>
            <a:off x="2803959" y="6653620"/>
            <a:ext cx="1305065" cy="351659"/>
          </a:xfrm>
          <a:prstGeom prst="roundRect">
            <a:avLst/>
          </a:prstGeom>
          <a:solidFill>
            <a:srgbClr val="FFFF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506921-5097-4F5D-9D2D-BEB511D7DDB8}"/>
              </a:ext>
            </a:extLst>
          </p:cNvPr>
          <p:cNvSpPr txBox="1"/>
          <p:nvPr/>
        </p:nvSpPr>
        <p:spPr>
          <a:xfrm>
            <a:off x="3020596" y="6674032"/>
            <a:ext cx="87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 容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56AC4740-4137-4987-B63E-C7778F0F8C05}"/>
              </a:ext>
            </a:extLst>
          </p:cNvPr>
          <p:cNvSpPr/>
          <p:nvPr/>
        </p:nvSpPr>
        <p:spPr>
          <a:xfrm>
            <a:off x="4881954" y="6641181"/>
            <a:ext cx="1611567" cy="351659"/>
          </a:xfrm>
          <a:prstGeom prst="roundRect">
            <a:avLst/>
          </a:prstGeom>
          <a:solidFill>
            <a:srgbClr val="FFFF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DD43536-B442-4C43-8D8E-435228AF57CF}"/>
              </a:ext>
            </a:extLst>
          </p:cNvPr>
          <p:cNvSpPr txBox="1"/>
          <p:nvPr/>
        </p:nvSpPr>
        <p:spPr>
          <a:xfrm>
            <a:off x="4929933" y="6623508"/>
            <a:ext cx="146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お問い合せ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1E487B4-3DA2-4FE5-8B72-ECCB3150C822}"/>
              </a:ext>
            </a:extLst>
          </p:cNvPr>
          <p:cNvSpPr txBox="1"/>
          <p:nvPr/>
        </p:nvSpPr>
        <p:spPr>
          <a:xfrm>
            <a:off x="2448070" y="7068958"/>
            <a:ext cx="186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・就職説明会＆相談会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EADF61C-B87B-47AA-8293-486158CAF586}"/>
              </a:ext>
            </a:extLst>
          </p:cNvPr>
          <p:cNvSpPr txBox="1"/>
          <p:nvPr/>
        </p:nvSpPr>
        <p:spPr>
          <a:xfrm>
            <a:off x="4705976" y="7703205"/>
            <a:ext cx="21017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雇用保険受給者の方は、当日、</a:t>
            </a:r>
            <a:endParaRPr kumimoji="1" lang="en-US" altLang="ja-JP" sz="1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受給資格者証をご持参下さい</a:t>
            </a:r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kumimoji="1"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求職活動実績になります。</a:t>
            </a:r>
            <a:endParaRPr kumimoji="1" lang="en-US" altLang="ja-JP" sz="1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7B784EF-E60D-4B4B-B823-93F800BCA35E}"/>
              </a:ext>
            </a:extLst>
          </p:cNvPr>
          <p:cNvSpPr txBox="1"/>
          <p:nvPr/>
        </p:nvSpPr>
        <p:spPr>
          <a:xfrm>
            <a:off x="4816935" y="7261710"/>
            <a:ext cx="16848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0795-72-1070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AF94867-1003-43E4-8CF5-A968F685668F}"/>
              </a:ext>
            </a:extLst>
          </p:cNvPr>
          <p:cNvSpPr txBox="1"/>
          <p:nvPr/>
        </p:nvSpPr>
        <p:spPr>
          <a:xfrm>
            <a:off x="4889330" y="7017435"/>
            <a:ext cx="167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ハローワーク柏原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77EF12F-3CA4-459F-A966-07888BE067AD}"/>
              </a:ext>
            </a:extLst>
          </p:cNvPr>
          <p:cNvSpPr txBox="1"/>
          <p:nvPr/>
        </p:nvSpPr>
        <p:spPr>
          <a:xfrm>
            <a:off x="4665999" y="7486882"/>
            <a:ext cx="2069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（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7FA7FD5-030F-4499-B1F0-817AA5A8E85C}"/>
              </a:ext>
            </a:extLst>
          </p:cNvPr>
          <p:cNvSpPr txBox="1"/>
          <p:nvPr/>
        </p:nvSpPr>
        <p:spPr>
          <a:xfrm>
            <a:off x="2384170" y="7539014"/>
            <a:ext cx="1472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相談コーナー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B8FD726-AA4A-43CD-8C09-F4FB411BE15E}"/>
              </a:ext>
            </a:extLst>
          </p:cNvPr>
          <p:cNvSpPr txBox="1"/>
          <p:nvPr/>
        </p:nvSpPr>
        <p:spPr>
          <a:xfrm>
            <a:off x="2577613" y="7818758"/>
            <a:ext cx="19203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　兵庫県福祉人材センター</a:t>
            </a:r>
            <a:endParaRPr kumimoji="1" lang="en-US" altLang="ja-JP" sz="11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　</a:t>
            </a:r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丹波市・ハローワーク柏原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AEE24F6-85B6-4725-8722-C791F6352A18}"/>
              </a:ext>
            </a:extLst>
          </p:cNvPr>
          <p:cNvSpPr txBox="1"/>
          <p:nvPr/>
        </p:nvSpPr>
        <p:spPr>
          <a:xfrm>
            <a:off x="2613284" y="7334280"/>
            <a:ext cx="1849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丹波市内の社会福祉法人</a:t>
            </a:r>
            <a:endParaRPr kumimoji="1" lang="en-US" altLang="ja-JP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192E1CC-89B5-4815-BF5A-764A498E385D}"/>
              </a:ext>
            </a:extLst>
          </p:cNvPr>
          <p:cNvSpPr txBox="1"/>
          <p:nvPr/>
        </p:nvSpPr>
        <p:spPr>
          <a:xfrm>
            <a:off x="650863" y="8808094"/>
            <a:ext cx="47468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後　援：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社会福祉法人兵庫県社会福祉協議会　兵庫県福祉人材センター</a:t>
            </a:r>
            <a:endParaRPr kumimoji="1" lang="ja-JP" altLang="en-US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38E6130-17CA-4E53-8187-E66E10E7F7CA}"/>
              </a:ext>
            </a:extLst>
          </p:cNvPr>
          <p:cNvSpPr txBox="1"/>
          <p:nvPr/>
        </p:nvSpPr>
        <p:spPr>
          <a:xfrm>
            <a:off x="2770287" y="1768348"/>
            <a:ext cx="38960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募集求人は　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kumimoji="1" lang="ja-JP" altLang="en-US" sz="16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保育士・介護職員・生活支援員</a:t>
            </a:r>
            <a:endParaRPr kumimoji="1" lang="en-US" altLang="ja-JP" sz="1600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 看護職員・管理栄養士・調理員</a:t>
            </a:r>
            <a:endParaRPr kumimoji="1" lang="en-US" altLang="ja-JP" sz="1600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  介護支援専門員・保育補助員 </a:t>
            </a:r>
            <a:r>
              <a:rPr kumimoji="1" lang="en-US" altLang="ja-JP" sz="1600" dirty="0" err="1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ets</a:t>
            </a:r>
            <a:r>
              <a:rPr kumimoji="1" lang="en-US" altLang="ja-JP" sz="16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.</a:t>
            </a:r>
            <a:r>
              <a:rPr kumimoji="1" lang="ja-JP" altLang="en-US" sz="16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569B7A1-3D6D-47D4-B323-78EB5058D4F2}"/>
              </a:ext>
            </a:extLst>
          </p:cNvPr>
          <p:cNvSpPr txBox="1"/>
          <p:nvPr/>
        </p:nvSpPr>
        <p:spPr>
          <a:xfrm>
            <a:off x="2813852" y="2909676"/>
            <a:ext cx="3373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就職フェア参加法人と求人は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丹波市ホームページをご覧ください →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6C12CE7-9609-4A63-AEFC-13B487FE6BB9}"/>
              </a:ext>
            </a:extLst>
          </p:cNvPr>
          <p:cNvSpPr txBox="1"/>
          <p:nvPr/>
        </p:nvSpPr>
        <p:spPr>
          <a:xfrm>
            <a:off x="5669203" y="2846005"/>
            <a:ext cx="7641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丹波市</a:t>
            </a:r>
            <a:r>
              <a:rPr kumimoji="1"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HP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1" name="図 10" descr="QR コード&#10;&#10;自動的に生成された説明">
            <a:extLst>
              <a:ext uri="{FF2B5EF4-FFF2-40B4-BE49-F238E27FC236}">
                <a16:creationId xmlns:a16="http://schemas.microsoft.com/office/drawing/2014/main" id="{78F9723C-4390-3B64-DA47-F5525C300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433" y="3068441"/>
            <a:ext cx="419656" cy="419656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9C9F62-A620-C8CE-A133-E6AB3E3C0A49}"/>
              </a:ext>
            </a:extLst>
          </p:cNvPr>
          <p:cNvSpPr txBox="1"/>
          <p:nvPr/>
        </p:nvSpPr>
        <p:spPr>
          <a:xfrm>
            <a:off x="727266" y="4992901"/>
            <a:ext cx="2564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受付開始　</a:t>
            </a:r>
            <a:r>
              <a:rPr kumimoji="1" lang="en-US" altLang="ja-JP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13:00</a:t>
            </a:r>
            <a:r>
              <a:rPr kumimoji="1" lang="ja-JP" altLang="en-US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1600" dirty="0">
                <a:solidFill>
                  <a:srgbClr val="00CC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endParaRPr kumimoji="1" lang="ja-JP" altLang="en-US" sz="1600" dirty="0">
              <a:solidFill>
                <a:srgbClr val="00CC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1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043" y="1005824"/>
            <a:ext cx="1633870" cy="1166460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56FB920-6C2A-40FC-916E-974B120A08B6}"/>
              </a:ext>
            </a:extLst>
          </p:cNvPr>
          <p:cNvSpPr/>
          <p:nvPr/>
        </p:nvSpPr>
        <p:spPr>
          <a:xfrm>
            <a:off x="65087" y="123824"/>
            <a:ext cx="1620000" cy="80527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65C2EBF-FF4E-4230-A85F-4C7307A9BA40}"/>
              </a:ext>
            </a:extLst>
          </p:cNvPr>
          <p:cNvSpPr/>
          <p:nvPr/>
        </p:nvSpPr>
        <p:spPr>
          <a:xfrm>
            <a:off x="1736728" y="136132"/>
            <a:ext cx="1620000" cy="79946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AF1C8F9-1836-48B3-B07D-2E31694771C9}"/>
              </a:ext>
            </a:extLst>
          </p:cNvPr>
          <p:cNvSpPr/>
          <p:nvPr/>
        </p:nvSpPr>
        <p:spPr>
          <a:xfrm>
            <a:off x="3453650" y="123825"/>
            <a:ext cx="1620000" cy="80177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5F78A76-6CCF-4686-B8DF-226A74CD45F9}"/>
              </a:ext>
            </a:extLst>
          </p:cNvPr>
          <p:cNvSpPr/>
          <p:nvPr/>
        </p:nvSpPr>
        <p:spPr>
          <a:xfrm>
            <a:off x="5152275" y="123825"/>
            <a:ext cx="1620000" cy="80527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431D70E-DBCF-457E-BD64-A4BC7013712E}"/>
              </a:ext>
            </a:extLst>
          </p:cNvPr>
          <p:cNvSpPr/>
          <p:nvPr/>
        </p:nvSpPr>
        <p:spPr>
          <a:xfrm>
            <a:off x="70654" y="974653"/>
            <a:ext cx="1620000" cy="11963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80C0D67E-7C5B-4E84-86C8-0CCA78FBC8AE}"/>
              </a:ext>
            </a:extLst>
          </p:cNvPr>
          <p:cNvSpPr/>
          <p:nvPr/>
        </p:nvSpPr>
        <p:spPr>
          <a:xfrm>
            <a:off x="65087" y="2242497"/>
            <a:ext cx="1620000" cy="85354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0412F28-C9C3-4957-AEBF-2A2B92322DE9}"/>
              </a:ext>
            </a:extLst>
          </p:cNvPr>
          <p:cNvSpPr/>
          <p:nvPr/>
        </p:nvSpPr>
        <p:spPr>
          <a:xfrm>
            <a:off x="65087" y="3130857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38775F4-EBF7-4B0C-A084-37DB96D24631}"/>
              </a:ext>
            </a:extLst>
          </p:cNvPr>
          <p:cNvSpPr/>
          <p:nvPr/>
        </p:nvSpPr>
        <p:spPr>
          <a:xfrm>
            <a:off x="65087" y="4264123"/>
            <a:ext cx="1620000" cy="99745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3E951939-7B93-49C7-B7E6-DFE50C0BDD73}"/>
              </a:ext>
            </a:extLst>
          </p:cNvPr>
          <p:cNvSpPr/>
          <p:nvPr/>
        </p:nvSpPr>
        <p:spPr>
          <a:xfrm>
            <a:off x="1758200" y="981651"/>
            <a:ext cx="1620000" cy="119890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9F96BD4A-8230-482C-AA54-DF107079576C}"/>
              </a:ext>
            </a:extLst>
          </p:cNvPr>
          <p:cNvSpPr/>
          <p:nvPr/>
        </p:nvSpPr>
        <p:spPr>
          <a:xfrm>
            <a:off x="3450202" y="993839"/>
            <a:ext cx="1617529" cy="118671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92C72498-4B7F-48A6-B5D1-4EF0A2A3CC7E}"/>
              </a:ext>
            </a:extLst>
          </p:cNvPr>
          <p:cNvSpPr/>
          <p:nvPr/>
        </p:nvSpPr>
        <p:spPr>
          <a:xfrm>
            <a:off x="5152275" y="2239107"/>
            <a:ext cx="1620000" cy="84715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3C6DA39-2AD4-4EA8-A8E4-E267F127457B}"/>
              </a:ext>
            </a:extLst>
          </p:cNvPr>
          <p:cNvSpPr/>
          <p:nvPr/>
        </p:nvSpPr>
        <p:spPr>
          <a:xfrm>
            <a:off x="1777249" y="3127108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B7750D64-F3A4-49A9-9231-862E93FD554C}"/>
              </a:ext>
            </a:extLst>
          </p:cNvPr>
          <p:cNvSpPr/>
          <p:nvPr/>
        </p:nvSpPr>
        <p:spPr>
          <a:xfrm>
            <a:off x="3472699" y="3127108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01F7EB83-7556-4521-B20A-D7077C911D77}"/>
              </a:ext>
            </a:extLst>
          </p:cNvPr>
          <p:cNvSpPr/>
          <p:nvPr/>
        </p:nvSpPr>
        <p:spPr>
          <a:xfrm>
            <a:off x="5157478" y="3130857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4E80650-BEEA-472D-9F99-59B814381F63}"/>
              </a:ext>
            </a:extLst>
          </p:cNvPr>
          <p:cNvSpPr/>
          <p:nvPr/>
        </p:nvSpPr>
        <p:spPr>
          <a:xfrm>
            <a:off x="1793565" y="4265049"/>
            <a:ext cx="1620000" cy="982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4FB36389-493C-49CB-A8ED-E0DCB3B7231F}"/>
              </a:ext>
            </a:extLst>
          </p:cNvPr>
          <p:cNvSpPr/>
          <p:nvPr/>
        </p:nvSpPr>
        <p:spPr>
          <a:xfrm>
            <a:off x="3486131" y="4264513"/>
            <a:ext cx="1620000" cy="9660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C1298400-A5DD-457A-A393-A8A88BCC08BE}"/>
              </a:ext>
            </a:extLst>
          </p:cNvPr>
          <p:cNvSpPr/>
          <p:nvPr/>
        </p:nvSpPr>
        <p:spPr>
          <a:xfrm>
            <a:off x="5178697" y="4258839"/>
            <a:ext cx="1620000" cy="93501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8B993388-51D3-4845-9E19-C726966578E0}"/>
              </a:ext>
            </a:extLst>
          </p:cNvPr>
          <p:cNvSpPr/>
          <p:nvPr/>
        </p:nvSpPr>
        <p:spPr>
          <a:xfrm>
            <a:off x="173214" y="186228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540B86E-40DD-4EA2-A227-920B69573E78}"/>
              </a:ext>
            </a:extLst>
          </p:cNvPr>
          <p:cNvSpPr txBox="1"/>
          <p:nvPr/>
        </p:nvSpPr>
        <p:spPr>
          <a:xfrm>
            <a:off x="404217" y="213492"/>
            <a:ext cx="1043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青垣福祉会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9EB131-E176-4A39-B7D9-84C08BA38A8D}"/>
              </a:ext>
            </a:extLst>
          </p:cNvPr>
          <p:cNvSpPr txBox="1"/>
          <p:nvPr/>
        </p:nvSpPr>
        <p:spPr>
          <a:xfrm>
            <a:off x="260438" y="589784"/>
            <a:ext cx="13052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認定こども園あおがき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E6CDB20F-DC54-466E-B5E2-0AD7B28B1563}"/>
              </a:ext>
            </a:extLst>
          </p:cNvPr>
          <p:cNvSpPr/>
          <p:nvPr/>
        </p:nvSpPr>
        <p:spPr>
          <a:xfrm>
            <a:off x="1878847" y="179894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16BA3CA-B239-4222-BAAD-06F1BBEE738E}"/>
              </a:ext>
            </a:extLst>
          </p:cNvPr>
          <p:cNvSpPr txBox="1"/>
          <p:nvPr/>
        </p:nvSpPr>
        <p:spPr>
          <a:xfrm>
            <a:off x="2149772" y="208313"/>
            <a:ext cx="9921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市島福祉会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3580AD6-5277-40E4-9D9D-71291598B894}"/>
              </a:ext>
            </a:extLst>
          </p:cNvPr>
          <p:cNvSpPr txBox="1"/>
          <p:nvPr/>
        </p:nvSpPr>
        <p:spPr>
          <a:xfrm>
            <a:off x="1756046" y="566820"/>
            <a:ext cx="16802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認定こども園いちじまこども園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93617FE5-575E-4772-9677-966B5F610932}"/>
              </a:ext>
            </a:extLst>
          </p:cNvPr>
          <p:cNvSpPr/>
          <p:nvPr/>
        </p:nvSpPr>
        <p:spPr>
          <a:xfrm>
            <a:off x="3574477" y="179894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327570D-6E40-4A4B-8FF0-DAA057DACA7B}"/>
              </a:ext>
            </a:extLst>
          </p:cNvPr>
          <p:cNvSpPr txBox="1"/>
          <p:nvPr/>
        </p:nvSpPr>
        <p:spPr>
          <a:xfrm>
            <a:off x="3830608" y="208313"/>
            <a:ext cx="990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春日福祉会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E993CE9-CDB5-4A68-9E04-B4B3F74A6BAF}"/>
              </a:ext>
            </a:extLst>
          </p:cNvPr>
          <p:cNvSpPr txBox="1"/>
          <p:nvPr/>
        </p:nvSpPr>
        <p:spPr>
          <a:xfrm>
            <a:off x="3492457" y="496835"/>
            <a:ext cx="16563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認定こども園かすが花の子園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F7EA605E-6817-4199-BA13-2E7C5B35EAB8}"/>
              </a:ext>
            </a:extLst>
          </p:cNvPr>
          <p:cNvSpPr/>
          <p:nvPr/>
        </p:nvSpPr>
        <p:spPr>
          <a:xfrm>
            <a:off x="5279452" y="179893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D1DD4BB-A5DC-43D6-942F-0CF5E7A29616}"/>
              </a:ext>
            </a:extLst>
          </p:cNvPr>
          <p:cNvSpPr txBox="1"/>
          <p:nvPr/>
        </p:nvSpPr>
        <p:spPr>
          <a:xfrm>
            <a:off x="5526970" y="205231"/>
            <a:ext cx="974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竹山愛育会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87C65A4-B21D-44BF-BB87-2ED6D3C60904}"/>
              </a:ext>
            </a:extLst>
          </p:cNvPr>
          <p:cNvSpPr txBox="1"/>
          <p:nvPr/>
        </p:nvSpPr>
        <p:spPr>
          <a:xfrm>
            <a:off x="5235708" y="574761"/>
            <a:ext cx="1502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認定こども園あい</a:t>
            </a:r>
            <a:r>
              <a:rPr kumimoji="1" lang="ja-JP" altLang="en-US" sz="9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いくの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丘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134A7CB2-FEB7-494E-AAD5-99AAAE35DFE5}"/>
              </a:ext>
            </a:extLst>
          </p:cNvPr>
          <p:cNvSpPr/>
          <p:nvPr/>
        </p:nvSpPr>
        <p:spPr>
          <a:xfrm>
            <a:off x="166864" y="1044504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81106DA-1ACD-406B-BE71-861C23392B6E}"/>
              </a:ext>
            </a:extLst>
          </p:cNvPr>
          <p:cNvSpPr txBox="1"/>
          <p:nvPr/>
        </p:nvSpPr>
        <p:spPr>
          <a:xfrm>
            <a:off x="576469" y="1073786"/>
            <a:ext cx="777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柏翔会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07841A8-FEB9-419C-98BC-880D1A721D1F}"/>
              </a:ext>
            </a:extLst>
          </p:cNvPr>
          <p:cNvSpPr txBox="1"/>
          <p:nvPr/>
        </p:nvSpPr>
        <p:spPr>
          <a:xfrm>
            <a:off x="173214" y="1493159"/>
            <a:ext cx="14630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認定こども園ミライズに</a:t>
            </a:r>
            <a:r>
              <a:rPr kumimoji="1" lang="ja-JP" altLang="en-US" sz="9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じ</a:t>
            </a:r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6C366B5-61E2-4A8D-9D90-71E01CBEA38E}"/>
              </a:ext>
            </a:extLst>
          </p:cNvPr>
          <p:cNvSpPr txBox="1"/>
          <p:nvPr/>
        </p:nvSpPr>
        <p:spPr>
          <a:xfrm>
            <a:off x="175787" y="1645306"/>
            <a:ext cx="14037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認定こども園ミライズそら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60D624D4-5738-4458-9FF3-E1A59F0177B0}"/>
              </a:ext>
            </a:extLst>
          </p:cNvPr>
          <p:cNvSpPr/>
          <p:nvPr/>
        </p:nvSpPr>
        <p:spPr>
          <a:xfrm>
            <a:off x="1875819" y="1037444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4C77AF4-7935-4558-B382-0C3089948237}"/>
              </a:ext>
            </a:extLst>
          </p:cNvPr>
          <p:cNvSpPr txBox="1"/>
          <p:nvPr/>
        </p:nvSpPr>
        <p:spPr>
          <a:xfrm>
            <a:off x="2083910" y="1073786"/>
            <a:ext cx="1058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氷上町福祉会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F50A260-16FB-44F7-A367-3AF791A1A876}"/>
              </a:ext>
            </a:extLst>
          </p:cNvPr>
          <p:cNvSpPr txBox="1"/>
          <p:nvPr/>
        </p:nvSpPr>
        <p:spPr>
          <a:xfrm>
            <a:off x="1941127" y="1413568"/>
            <a:ext cx="129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認定こども園いくさと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認定こども園さちよ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認定こども園ふたば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認定こども園ぬぬぎ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43A5A71A-6A96-4D33-BDCE-22429273FABF}"/>
              </a:ext>
            </a:extLst>
          </p:cNvPr>
          <p:cNvSpPr/>
          <p:nvPr/>
        </p:nvSpPr>
        <p:spPr>
          <a:xfrm>
            <a:off x="3588277" y="1040737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B1AA5FC-8874-4081-B43B-09C96EC74AB3}"/>
              </a:ext>
            </a:extLst>
          </p:cNvPr>
          <p:cNvSpPr txBox="1"/>
          <p:nvPr/>
        </p:nvSpPr>
        <p:spPr>
          <a:xfrm>
            <a:off x="3804239" y="1076044"/>
            <a:ext cx="1128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みつみ福祉会</a:t>
            </a: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D4BE2E51-8B5E-408E-8E16-DC766F034333}"/>
              </a:ext>
            </a:extLst>
          </p:cNvPr>
          <p:cNvSpPr/>
          <p:nvPr/>
        </p:nvSpPr>
        <p:spPr>
          <a:xfrm>
            <a:off x="5293586" y="1044502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EBB746C-F6DE-4666-BA81-6F7D016905A5}"/>
              </a:ext>
            </a:extLst>
          </p:cNvPr>
          <p:cNvSpPr txBox="1"/>
          <p:nvPr/>
        </p:nvSpPr>
        <p:spPr>
          <a:xfrm>
            <a:off x="5546050" y="1073498"/>
            <a:ext cx="923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和田福祉会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B4EE930-A7D5-497F-8FFB-D55DEA8FBB4C}"/>
              </a:ext>
            </a:extLst>
          </p:cNvPr>
          <p:cNvSpPr txBox="1"/>
          <p:nvPr/>
        </p:nvSpPr>
        <p:spPr>
          <a:xfrm>
            <a:off x="3492189" y="662884"/>
            <a:ext cx="16569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認定こども園かすが森の子園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C05F54D-0E4D-4C95-BF45-07EA0A133C2E}"/>
              </a:ext>
            </a:extLst>
          </p:cNvPr>
          <p:cNvSpPr txBox="1"/>
          <p:nvPr/>
        </p:nvSpPr>
        <p:spPr>
          <a:xfrm>
            <a:off x="3449281" y="1320553"/>
            <a:ext cx="176832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</a:t>
            </a:r>
            <a:r>
              <a:rPr kumimoji="1" lang="ja-JP" altLang="en-US" sz="85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み</a:t>
            </a:r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つみ、法人本部</a:t>
            </a:r>
          </a:p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障害児入所施設 春日学園</a:t>
            </a:r>
            <a:endParaRPr kumimoji="1" lang="en-US" altLang="ja-JP" sz="8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障害者支援施設 春日育成苑</a:t>
            </a:r>
            <a:endParaRPr kumimoji="1" lang="en-US" altLang="ja-JP" sz="8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障害者支援施設 みつみ学苑</a:t>
            </a:r>
            <a:endParaRPr kumimoji="1" lang="en-US" altLang="ja-JP" sz="8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特別養護老人ホーム おがわの里</a:t>
            </a:r>
            <a:endParaRPr kumimoji="1" lang="en-US" altLang="ja-JP" sz="8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兵庫サポートセンター</a:t>
            </a:r>
            <a:endParaRPr kumimoji="1" lang="en-US" altLang="ja-JP" sz="8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7C567AC9-CC0B-4724-81F4-1AED45A06FC7}"/>
              </a:ext>
            </a:extLst>
          </p:cNvPr>
          <p:cNvSpPr txBox="1"/>
          <p:nvPr/>
        </p:nvSpPr>
        <p:spPr>
          <a:xfrm>
            <a:off x="5478390" y="1558224"/>
            <a:ext cx="1058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認定こども園</a:t>
            </a:r>
            <a:r>
              <a:rPr kumimoji="1" lang="ja-JP" altLang="en-US" sz="9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わだ</a:t>
            </a:r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C6B84C91-26DA-49B8-80F9-906D7802F1C3}"/>
              </a:ext>
            </a:extLst>
          </p:cNvPr>
          <p:cNvSpPr/>
          <p:nvPr/>
        </p:nvSpPr>
        <p:spPr>
          <a:xfrm>
            <a:off x="166864" y="2310943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44E0BB0B-FA07-4BF4-85B8-BC72EF4B86FF}"/>
              </a:ext>
            </a:extLst>
          </p:cNvPr>
          <p:cNvSpPr txBox="1"/>
          <p:nvPr/>
        </p:nvSpPr>
        <p:spPr>
          <a:xfrm>
            <a:off x="451437" y="2323222"/>
            <a:ext cx="892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南但愛育会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1852FC1-6D1E-4925-AAF6-FD4A4C1401BF}"/>
              </a:ext>
            </a:extLst>
          </p:cNvPr>
          <p:cNvSpPr txBox="1"/>
          <p:nvPr/>
        </p:nvSpPr>
        <p:spPr>
          <a:xfrm>
            <a:off x="185309" y="2661429"/>
            <a:ext cx="13444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児童養護施設　睦の家</a:t>
            </a: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36925038-236B-4BCE-A920-43B399CC2A65}"/>
              </a:ext>
            </a:extLst>
          </p:cNvPr>
          <p:cNvSpPr/>
          <p:nvPr/>
        </p:nvSpPr>
        <p:spPr>
          <a:xfrm>
            <a:off x="5279450" y="2278001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4D872594-CBC4-4FCF-A3D8-84EF6E0C21B8}"/>
              </a:ext>
            </a:extLst>
          </p:cNvPr>
          <p:cNvSpPr txBox="1"/>
          <p:nvPr/>
        </p:nvSpPr>
        <p:spPr>
          <a:xfrm>
            <a:off x="5559392" y="2300138"/>
            <a:ext cx="923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青葉福祉会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DA5C8D36-C511-43D1-A8D9-E232A3695B52}"/>
              </a:ext>
            </a:extLst>
          </p:cNvPr>
          <p:cNvSpPr txBox="1"/>
          <p:nvPr/>
        </p:nvSpPr>
        <p:spPr>
          <a:xfrm>
            <a:off x="5178697" y="2604136"/>
            <a:ext cx="16338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特別養護老人ホーム　　　　　　　　　　松寿園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017950B0-C32A-4ABB-AF03-4AE746D27FCB}"/>
              </a:ext>
            </a:extLst>
          </p:cNvPr>
          <p:cNvSpPr/>
          <p:nvPr/>
        </p:nvSpPr>
        <p:spPr>
          <a:xfrm>
            <a:off x="173213" y="3184948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FED62C11-CD48-4584-9CDC-8C83DC18DC77}"/>
              </a:ext>
            </a:extLst>
          </p:cNvPr>
          <p:cNvSpPr/>
          <p:nvPr/>
        </p:nvSpPr>
        <p:spPr>
          <a:xfrm>
            <a:off x="1871587" y="3201684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D87F15F-0E0C-49B4-976B-C6C407BA5786}"/>
              </a:ext>
            </a:extLst>
          </p:cNvPr>
          <p:cNvSpPr/>
          <p:nvPr/>
        </p:nvSpPr>
        <p:spPr>
          <a:xfrm>
            <a:off x="3580826" y="3200493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5C4FB918-4261-41F6-9EF7-A5F337A78E2F}"/>
              </a:ext>
            </a:extLst>
          </p:cNvPr>
          <p:cNvSpPr/>
          <p:nvPr/>
        </p:nvSpPr>
        <p:spPr>
          <a:xfrm>
            <a:off x="5279450" y="3201683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0D0E2900-C574-4432-9061-09641FA2BAE4}"/>
              </a:ext>
            </a:extLst>
          </p:cNvPr>
          <p:cNvSpPr/>
          <p:nvPr/>
        </p:nvSpPr>
        <p:spPr>
          <a:xfrm>
            <a:off x="179564" y="4333563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2EC01645-FBC1-4BDD-B409-42319A15C8C9}"/>
              </a:ext>
            </a:extLst>
          </p:cNvPr>
          <p:cNvSpPr/>
          <p:nvPr/>
        </p:nvSpPr>
        <p:spPr>
          <a:xfrm>
            <a:off x="1911043" y="4307615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B988B993-944B-4C5B-B4C3-29ABB0A73F30}"/>
              </a:ext>
            </a:extLst>
          </p:cNvPr>
          <p:cNvSpPr/>
          <p:nvPr/>
        </p:nvSpPr>
        <p:spPr>
          <a:xfrm>
            <a:off x="3580826" y="4313647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444BB17B-BE7D-42AC-801A-F44254188CED}"/>
              </a:ext>
            </a:extLst>
          </p:cNvPr>
          <p:cNvSpPr/>
          <p:nvPr/>
        </p:nvSpPr>
        <p:spPr>
          <a:xfrm>
            <a:off x="5274292" y="4315842"/>
            <a:ext cx="1403745" cy="265471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616CBE82-D15B-4587-8C0F-FB6DE7D44E0B}"/>
              </a:ext>
            </a:extLst>
          </p:cNvPr>
          <p:cNvSpPr txBox="1"/>
          <p:nvPr/>
        </p:nvSpPr>
        <p:spPr>
          <a:xfrm>
            <a:off x="438239" y="3212489"/>
            <a:ext cx="892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恩鳥福祉会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07927F87-23DE-4C98-86AD-9D9A8BB49442}"/>
              </a:ext>
            </a:extLst>
          </p:cNvPr>
          <p:cNvSpPr txBox="1"/>
          <p:nvPr/>
        </p:nvSpPr>
        <p:spPr>
          <a:xfrm>
            <a:off x="2156656" y="3221309"/>
            <a:ext cx="892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敬寿記念会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3FD91FCE-DB75-4629-8C74-22E565111E4E}"/>
              </a:ext>
            </a:extLst>
          </p:cNvPr>
          <p:cNvSpPr txBox="1"/>
          <p:nvPr/>
        </p:nvSpPr>
        <p:spPr>
          <a:xfrm>
            <a:off x="3838399" y="3216000"/>
            <a:ext cx="892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五輪福祉会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54620AB-44C3-4BC8-8010-33D7DF8DB6AA}"/>
              </a:ext>
            </a:extLst>
          </p:cNvPr>
          <p:cNvSpPr txBox="1"/>
          <p:nvPr/>
        </p:nvSpPr>
        <p:spPr>
          <a:xfrm>
            <a:off x="5488877" y="3223287"/>
            <a:ext cx="1057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三相園福祉会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3FA9B120-BBDB-4D16-830E-BD1DD5C10638}"/>
              </a:ext>
            </a:extLst>
          </p:cNvPr>
          <p:cNvSpPr txBox="1"/>
          <p:nvPr/>
        </p:nvSpPr>
        <p:spPr>
          <a:xfrm>
            <a:off x="314467" y="4344382"/>
            <a:ext cx="11824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丹波柏原福祉会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6F5BC896-CE38-4619-B676-498F2123E9F0}"/>
              </a:ext>
            </a:extLst>
          </p:cNvPr>
          <p:cNvSpPr txBox="1"/>
          <p:nvPr/>
        </p:nvSpPr>
        <p:spPr>
          <a:xfrm>
            <a:off x="1854545" y="4311794"/>
            <a:ext cx="1558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丹波市社会福祉協議会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2601F123-D48E-43EC-A9F6-1CC1F2BAB3EE}"/>
              </a:ext>
            </a:extLst>
          </p:cNvPr>
          <p:cNvSpPr txBox="1"/>
          <p:nvPr/>
        </p:nvSpPr>
        <p:spPr>
          <a:xfrm>
            <a:off x="3508637" y="4318311"/>
            <a:ext cx="15201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兵庫県社会福祉事業団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5B625BC8-B300-4F64-915D-6144AB4E1B86}"/>
              </a:ext>
            </a:extLst>
          </p:cNvPr>
          <p:cNvSpPr txBox="1"/>
          <p:nvPr/>
        </p:nvSpPr>
        <p:spPr>
          <a:xfrm>
            <a:off x="5529792" y="4332607"/>
            <a:ext cx="892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山路福祉会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1F075CD7-0430-4E3E-B88B-ABB9953DD256}"/>
              </a:ext>
            </a:extLst>
          </p:cNvPr>
          <p:cNvSpPr txBox="1"/>
          <p:nvPr/>
        </p:nvSpPr>
        <p:spPr>
          <a:xfrm>
            <a:off x="179763" y="3519312"/>
            <a:ext cx="1353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指定障害者支援施設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  ポプラの家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障害者通所施設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  たんば園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49EA6E7D-6DA3-47EF-8B41-3E12453F503C}"/>
              </a:ext>
            </a:extLst>
          </p:cNvPr>
          <p:cNvSpPr txBox="1"/>
          <p:nvPr/>
        </p:nvSpPr>
        <p:spPr>
          <a:xfrm>
            <a:off x="1986854" y="3581444"/>
            <a:ext cx="131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特別養護老人ホーム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ふれあいの郷もくせい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40064A55-847B-40B4-96DE-2689F8B4842E}"/>
              </a:ext>
            </a:extLst>
          </p:cNvPr>
          <p:cNvSpPr txBox="1"/>
          <p:nvPr/>
        </p:nvSpPr>
        <p:spPr>
          <a:xfrm>
            <a:off x="3571774" y="3565249"/>
            <a:ext cx="1431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養護老人ホーム　五輪荘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グループホーム  のさか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8B2ACBF6-0234-47AC-A07A-92707571FBFB}"/>
              </a:ext>
            </a:extLst>
          </p:cNvPr>
          <p:cNvSpPr txBox="1"/>
          <p:nvPr/>
        </p:nvSpPr>
        <p:spPr>
          <a:xfrm>
            <a:off x="5430049" y="3527228"/>
            <a:ext cx="130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特別養護老人ホーム　　　　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おかの花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養護老人ホーム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三相園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1A9B28F3-C77F-409A-A247-C6DADBE8C9D8}"/>
              </a:ext>
            </a:extLst>
          </p:cNvPr>
          <p:cNvSpPr txBox="1"/>
          <p:nvPr/>
        </p:nvSpPr>
        <p:spPr>
          <a:xfrm>
            <a:off x="260438" y="4710753"/>
            <a:ext cx="132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特別養護老人ホーム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柏原けやき苑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E0EE9B1B-9BFE-414F-92E5-D98D38A0A4EA}"/>
              </a:ext>
            </a:extLst>
          </p:cNvPr>
          <p:cNvSpPr txBox="1"/>
          <p:nvPr/>
        </p:nvSpPr>
        <p:spPr>
          <a:xfrm>
            <a:off x="1924937" y="4617228"/>
            <a:ext cx="152156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ホームヘルプセンター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ケアマネジメントセンター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東部地域包括支援センター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法人事務局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8E089668-0699-4DA4-8E1B-6040F1CAE1DE}"/>
              </a:ext>
            </a:extLst>
          </p:cNvPr>
          <p:cNvSpPr txBox="1"/>
          <p:nvPr/>
        </p:nvSpPr>
        <p:spPr>
          <a:xfrm>
            <a:off x="3588277" y="4646441"/>
            <a:ext cx="1356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特別養護老人ホーム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丹寿荘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8E61A1CD-F176-4714-8392-2F2E58DF33E3}"/>
              </a:ext>
            </a:extLst>
          </p:cNvPr>
          <p:cNvSpPr txBox="1"/>
          <p:nvPr/>
        </p:nvSpPr>
        <p:spPr>
          <a:xfrm>
            <a:off x="5265934" y="4668809"/>
            <a:ext cx="144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特別養護老人ホーム 山路園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ケアハウス やまじいこい苑　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デイサービスセンター やまじ　　　　 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46D55F4-14E1-435D-9020-0ECF971C291C}"/>
              </a:ext>
            </a:extLst>
          </p:cNvPr>
          <p:cNvSpPr/>
          <p:nvPr/>
        </p:nvSpPr>
        <p:spPr>
          <a:xfrm>
            <a:off x="1777249" y="2325666"/>
            <a:ext cx="3285945" cy="669961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637015-C606-4CE0-A802-CD8C4018362B}"/>
              </a:ext>
            </a:extLst>
          </p:cNvPr>
          <p:cNvSpPr txBox="1"/>
          <p:nvPr/>
        </p:nvSpPr>
        <p:spPr>
          <a:xfrm>
            <a:off x="1842981" y="2503122"/>
            <a:ext cx="32727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丹波市内社会福祉法人のご案内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0EFFBF8A-9635-42E9-947E-EDDB2D96200F}"/>
              </a:ext>
            </a:extLst>
          </p:cNvPr>
          <p:cNvSpPr/>
          <p:nvPr/>
        </p:nvSpPr>
        <p:spPr>
          <a:xfrm>
            <a:off x="-24650" y="5368841"/>
            <a:ext cx="6882650" cy="383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四角形: 角を丸くする 171">
            <a:extLst>
              <a:ext uri="{FF2B5EF4-FFF2-40B4-BE49-F238E27FC236}">
                <a16:creationId xmlns:a16="http://schemas.microsoft.com/office/drawing/2014/main" id="{0BFFAC64-DB99-40B8-A7F6-89854ACCDC83}"/>
              </a:ext>
            </a:extLst>
          </p:cNvPr>
          <p:cNvSpPr/>
          <p:nvPr/>
        </p:nvSpPr>
        <p:spPr>
          <a:xfrm>
            <a:off x="79974" y="7814997"/>
            <a:ext cx="6723226" cy="1181591"/>
          </a:xfrm>
          <a:prstGeom prst="roundRect">
            <a:avLst/>
          </a:prstGeom>
          <a:solidFill>
            <a:schemeClr val="bg1"/>
          </a:solidFill>
          <a:ln w="38100" cmpd="sng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6" name="図 175">
            <a:extLst>
              <a:ext uri="{FF2B5EF4-FFF2-40B4-BE49-F238E27FC236}">
                <a16:creationId xmlns:a16="http://schemas.microsoft.com/office/drawing/2014/main" id="{0F5407B4-0462-4856-8BDB-A4FC9EA1636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053" y="8264017"/>
            <a:ext cx="488786" cy="618835"/>
          </a:xfrm>
          <a:prstGeom prst="rect">
            <a:avLst/>
          </a:prstGeom>
        </p:spPr>
      </p:pic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0987620E-1B6C-4E2C-B188-062230096318}"/>
              </a:ext>
            </a:extLst>
          </p:cNvPr>
          <p:cNvSpPr txBox="1"/>
          <p:nvPr/>
        </p:nvSpPr>
        <p:spPr>
          <a:xfrm>
            <a:off x="291418" y="8239499"/>
            <a:ext cx="226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実際に福祉の職場を体験して、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雰囲気を感じてみませんか？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D2F1C528-D4FA-4312-BDCD-AF5F3F6AA8D0}"/>
              </a:ext>
            </a:extLst>
          </p:cNvPr>
          <p:cNvSpPr/>
          <p:nvPr/>
        </p:nvSpPr>
        <p:spPr>
          <a:xfrm>
            <a:off x="65087" y="5372760"/>
            <a:ext cx="6749496" cy="2363744"/>
          </a:xfrm>
          <a:prstGeom prst="roundRect">
            <a:avLst/>
          </a:prstGeom>
          <a:solidFill>
            <a:schemeClr val="bg1"/>
          </a:solidFill>
          <a:ln w="38100" cmpd="sng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　　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4BAFBC2-8BDE-46D2-846F-B96B6C236BBD}"/>
              </a:ext>
            </a:extLst>
          </p:cNvPr>
          <p:cNvSpPr/>
          <p:nvPr/>
        </p:nvSpPr>
        <p:spPr>
          <a:xfrm>
            <a:off x="583923" y="5474551"/>
            <a:ext cx="675899" cy="310543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813E3BA4-0228-4DFF-8A04-9F528F050B6C}"/>
              </a:ext>
            </a:extLst>
          </p:cNvPr>
          <p:cNvSpPr txBox="1"/>
          <p:nvPr/>
        </p:nvSpPr>
        <p:spPr>
          <a:xfrm>
            <a:off x="553157" y="5504412"/>
            <a:ext cx="7910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丹波市</a:t>
            </a: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A7A0406D-4ACA-4323-B4DA-4695A4660ECD}"/>
              </a:ext>
            </a:extLst>
          </p:cNvPr>
          <p:cNvSpPr txBox="1"/>
          <p:nvPr/>
        </p:nvSpPr>
        <p:spPr>
          <a:xfrm>
            <a:off x="1119870" y="5516360"/>
            <a:ext cx="2813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の社会福祉法人で就職するあなたを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22A6968F-51AF-4DD5-954B-63FB09EE634F}"/>
              </a:ext>
            </a:extLst>
          </p:cNvPr>
          <p:cNvSpPr/>
          <p:nvPr/>
        </p:nvSpPr>
        <p:spPr>
          <a:xfrm>
            <a:off x="3736850" y="5695118"/>
            <a:ext cx="2415351" cy="59808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D28E64A5-AA1F-49B5-B778-4773EF349B38}"/>
              </a:ext>
            </a:extLst>
          </p:cNvPr>
          <p:cNvSpPr txBox="1"/>
          <p:nvPr/>
        </p:nvSpPr>
        <p:spPr>
          <a:xfrm>
            <a:off x="3695030" y="5401996"/>
            <a:ext cx="25489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バックアップします！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75CF2E5B-DE71-4261-AED2-F84BAF74B5E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11" y="5458186"/>
            <a:ext cx="933977" cy="852043"/>
          </a:xfrm>
          <a:prstGeom prst="rect">
            <a:avLst/>
          </a:prstGeom>
        </p:spPr>
      </p:pic>
      <p:sp>
        <p:nvSpPr>
          <p:cNvPr id="153" name="四角形: 角を丸くする 152">
            <a:extLst>
              <a:ext uri="{FF2B5EF4-FFF2-40B4-BE49-F238E27FC236}">
                <a16:creationId xmlns:a16="http://schemas.microsoft.com/office/drawing/2014/main" id="{1A548D64-B38F-4F49-896D-41517AB7F2B9}"/>
              </a:ext>
            </a:extLst>
          </p:cNvPr>
          <p:cNvSpPr/>
          <p:nvPr/>
        </p:nvSpPr>
        <p:spPr>
          <a:xfrm>
            <a:off x="4469764" y="5811735"/>
            <a:ext cx="1592340" cy="259377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四角形: 角を丸くする 153">
            <a:extLst>
              <a:ext uri="{FF2B5EF4-FFF2-40B4-BE49-F238E27FC236}">
                <a16:creationId xmlns:a16="http://schemas.microsoft.com/office/drawing/2014/main" id="{25AF131E-EADA-4D7B-AB08-04CBACF9CCB2}"/>
              </a:ext>
            </a:extLst>
          </p:cNvPr>
          <p:cNvSpPr/>
          <p:nvPr/>
        </p:nvSpPr>
        <p:spPr>
          <a:xfrm>
            <a:off x="957132" y="5839601"/>
            <a:ext cx="2411682" cy="259377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6D02E689-E322-49CA-965C-787DE681C88F}"/>
              </a:ext>
            </a:extLst>
          </p:cNvPr>
          <p:cNvCxnSpPr>
            <a:cxnSpLocks/>
          </p:cNvCxnSpPr>
          <p:nvPr/>
        </p:nvCxnSpPr>
        <p:spPr>
          <a:xfrm>
            <a:off x="4213390" y="6181636"/>
            <a:ext cx="17896" cy="1461489"/>
          </a:xfrm>
          <a:prstGeom prst="line">
            <a:avLst/>
          </a:prstGeom>
          <a:ln w="12700">
            <a:solidFill>
              <a:srgbClr val="66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0919858B-3A9B-4334-8B17-0AA9978DFCE6}"/>
              </a:ext>
            </a:extLst>
          </p:cNvPr>
          <p:cNvSpPr txBox="1"/>
          <p:nvPr/>
        </p:nvSpPr>
        <p:spPr>
          <a:xfrm>
            <a:off x="4785421" y="5815039"/>
            <a:ext cx="1256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家賃補助金</a:t>
            </a: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5AEA418A-88A5-45D7-AF52-E9CC29845DD2}"/>
              </a:ext>
            </a:extLst>
          </p:cNvPr>
          <p:cNvSpPr txBox="1"/>
          <p:nvPr/>
        </p:nvSpPr>
        <p:spPr>
          <a:xfrm>
            <a:off x="1065893" y="5827947"/>
            <a:ext cx="2181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福祉人材確保支援補助金</a:t>
            </a: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3BE73E66-658D-4D9D-A9A0-F282DC7D2AD6}"/>
              </a:ext>
            </a:extLst>
          </p:cNvPr>
          <p:cNvSpPr txBox="1"/>
          <p:nvPr/>
        </p:nvSpPr>
        <p:spPr>
          <a:xfrm>
            <a:off x="4248509" y="6101674"/>
            <a:ext cx="25094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家賃の一部を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月額上限１万５千円まで補助（３年間）</a:t>
            </a: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CCE7A681-240D-4F8D-801F-811D6B864086}"/>
              </a:ext>
            </a:extLst>
          </p:cNvPr>
          <p:cNvSpPr txBox="1"/>
          <p:nvPr/>
        </p:nvSpPr>
        <p:spPr>
          <a:xfrm>
            <a:off x="4270549" y="6479226"/>
            <a:ext cx="24585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以下の要件をすべて満たす方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・保育士や介護福祉士などの有資格者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・市内の福祉事業所に勤務するために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転入した方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・市内の福祉事業所に新たに就職した方</a:t>
            </a:r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D6A46DA9-3C00-4601-ABB9-CFAF9A16C4C3}"/>
              </a:ext>
            </a:extLst>
          </p:cNvPr>
          <p:cNvSpPr txBox="1"/>
          <p:nvPr/>
        </p:nvSpPr>
        <p:spPr>
          <a:xfrm>
            <a:off x="100053" y="6118597"/>
            <a:ext cx="22793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就職時５万円、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就職継続後</a:t>
            </a:r>
            <a:r>
              <a:rPr kumimoji="1" lang="en-US" altLang="ja-JP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ヶ月経過時５万円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EF8DAC2A-5B0B-49D9-91E1-8E408CE0B481}"/>
              </a:ext>
            </a:extLst>
          </p:cNvPr>
          <p:cNvSpPr txBox="1"/>
          <p:nvPr/>
        </p:nvSpPr>
        <p:spPr>
          <a:xfrm>
            <a:off x="208832" y="7184203"/>
            <a:ext cx="2006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福祉事業所で従事するめに必要な資格を取得された方</a:t>
            </a:r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310B1864-CE16-406B-AC32-6D534DA3E844}"/>
              </a:ext>
            </a:extLst>
          </p:cNvPr>
          <p:cNvSpPr txBox="1"/>
          <p:nvPr/>
        </p:nvSpPr>
        <p:spPr>
          <a:xfrm>
            <a:off x="100053" y="6825866"/>
            <a:ext cx="2261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福祉資格の取得費用の一部を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上限</a:t>
            </a:r>
            <a:r>
              <a:rPr kumimoji="1" lang="en-US" altLang="ja-JP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万円まで補助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17706613-1735-4E90-AA83-ED53A91CC459}"/>
              </a:ext>
            </a:extLst>
          </p:cNvPr>
          <p:cNvSpPr txBox="1"/>
          <p:nvPr/>
        </p:nvSpPr>
        <p:spPr>
          <a:xfrm>
            <a:off x="2196180" y="6103787"/>
            <a:ext cx="21023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引越しのための費用の一部を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上限</a:t>
            </a:r>
            <a:r>
              <a:rPr kumimoji="1" lang="en-US" altLang="ja-JP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万円まで補助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D6F6CFD2-E7CE-4A95-AC1E-E1F70A360BDE}"/>
              </a:ext>
            </a:extLst>
          </p:cNvPr>
          <p:cNvSpPr txBox="1"/>
          <p:nvPr/>
        </p:nvSpPr>
        <p:spPr>
          <a:xfrm>
            <a:off x="2272588" y="6485584"/>
            <a:ext cx="1934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以下の要件をすべて満たす方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・市内の福祉事業所に介護職員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等として新たに就職した方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・市外から市内へ転入した方</a:t>
            </a: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8F969A66-77D7-461D-9B99-ADEDCD64F275}"/>
              </a:ext>
            </a:extLst>
          </p:cNvPr>
          <p:cNvSpPr txBox="1"/>
          <p:nvPr/>
        </p:nvSpPr>
        <p:spPr>
          <a:xfrm>
            <a:off x="189509" y="6481205"/>
            <a:ext cx="2006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市内の福祉事業所に介護職員等として新たに就職した方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1E9FA22-C2B5-481F-8CFE-630591C462DB}"/>
              </a:ext>
            </a:extLst>
          </p:cNvPr>
          <p:cNvSpPr/>
          <p:nvPr/>
        </p:nvSpPr>
        <p:spPr>
          <a:xfrm>
            <a:off x="201255" y="7849162"/>
            <a:ext cx="2442325" cy="365737"/>
          </a:xfrm>
          <a:prstGeom prst="round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1C6D1D9F-E496-4FFE-AF22-7C327CD076E6}"/>
              </a:ext>
            </a:extLst>
          </p:cNvPr>
          <p:cNvSpPr txBox="1"/>
          <p:nvPr/>
        </p:nvSpPr>
        <p:spPr>
          <a:xfrm>
            <a:off x="55625" y="7888119"/>
            <a:ext cx="26237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福祉の職場体験コーナー</a:t>
            </a: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C19BD7CA-8ABC-4EA7-82B2-10E8F95F261A}"/>
              </a:ext>
            </a:extLst>
          </p:cNvPr>
          <p:cNvSpPr/>
          <p:nvPr/>
        </p:nvSpPr>
        <p:spPr>
          <a:xfrm>
            <a:off x="5430049" y="8092179"/>
            <a:ext cx="1078178" cy="70759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3AA26BA5-4DF3-4407-980B-5A5C7849C494}"/>
              </a:ext>
            </a:extLst>
          </p:cNvPr>
          <p:cNvSpPr txBox="1"/>
          <p:nvPr/>
        </p:nvSpPr>
        <p:spPr>
          <a:xfrm>
            <a:off x="3423775" y="8588303"/>
            <a:ext cx="3079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・就職する前に、　どんな施設か　体験してみたい方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BA36317-E8B8-43DB-9185-02928BE14D85}"/>
              </a:ext>
            </a:extLst>
          </p:cNvPr>
          <p:cNvSpPr/>
          <p:nvPr/>
        </p:nvSpPr>
        <p:spPr>
          <a:xfrm>
            <a:off x="3378915" y="8368199"/>
            <a:ext cx="3026821" cy="483278"/>
          </a:xfrm>
          <a:prstGeom prst="roundRect">
            <a:avLst/>
          </a:prstGeom>
          <a:noFill/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四角形: 角を丸くする 165">
            <a:extLst>
              <a:ext uri="{FF2B5EF4-FFF2-40B4-BE49-F238E27FC236}">
                <a16:creationId xmlns:a16="http://schemas.microsoft.com/office/drawing/2014/main" id="{ACF06259-2AFB-47D1-91E8-F285FFAB1E46}"/>
              </a:ext>
            </a:extLst>
          </p:cNvPr>
          <p:cNvSpPr/>
          <p:nvPr/>
        </p:nvSpPr>
        <p:spPr>
          <a:xfrm>
            <a:off x="412465" y="8673883"/>
            <a:ext cx="2208958" cy="185882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A3D0DD31-B483-4385-8984-68376F4B57AE}"/>
              </a:ext>
            </a:extLst>
          </p:cNvPr>
          <p:cNvSpPr txBox="1"/>
          <p:nvPr/>
        </p:nvSpPr>
        <p:spPr>
          <a:xfrm>
            <a:off x="545331" y="8656546"/>
            <a:ext cx="20234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最大５日間の職場体験ができます。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8CF43EAE-AA00-410D-AA8B-18123160EA23}"/>
              </a:ext>
            </a:extLst>
          </p:cNvPr>
          <p:cNvSpPr txBox="1"/>
          <p:nvPr/>
        </p:nvSpPr>
        <p:spPr>
          <a:xfrm>
            <a:off x="3423775" y="8426476"/>
            <a:ext cx="2753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・福祉の仕事に関心があるけど、経験のない方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552F0B6-825E-4A4B-9A5A-3E974044E8BB}"/>
              </a:ext>
            </a:extLst>
          </p:cNvPr>
          <p:cNvSpPr txBox="1"/>
          <p:nvPr/>
        </p:nvSpPr>
        <p:spPr>
          <a:xfrm>
            <a:off x="3185633" y="8153006"/>
            <a:ext cx="1671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こんな方におすすめ！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AB6203-A777-EBC1-79DF-C50E88B6CA71}"/>
              </a:ext>
            </a:extLst>
          </p:cNvPr>
          <p:cNvSpPr txBox="1"/>
          <p:nvPr/>
        </p:nvSpPr>
        <p:spPr>
          <a:xfrm>
            <a:off x="2942519" y="7174733"/>
            <a:ext cx="12708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←詳しくはコチラ　　　　　　　　　　　　　　　</a:t>
            </a:r>
            <a:endParaRPr kumimoji="1" lang="en-US" altLang="ja-JP" sz="1100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丹波市ＨＰ 　　　　　　　　　　　　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13A6648-42E9-E0E4-8620-1E862F21885A}"/>
              </a:ext>
            </a:extLst>
          </p:cNvPr>
          <p:cNvSpPr/>
          <p:nvPr/>
        </p:nvSpPr>
        <p:spPr>
          <a:xfrm>
            <a:off x="2753101" y="7861438"/>
            <a:ext cx="1978041" cy="281513"/>
          </a:xfrm>
          <a:prstGeom prst="round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938BC30E-5F7C-43C0-A13B-A5990F33BA8E}"/>
              </a:ext>
            </a:extLst>
          </p:cNvPr>
          <p:cNvSpPr txBox="1"/>
          <p:nvPr/>
        </p:nvSpPr>
        <p:spPr>
          <a:xfrm>
            <a:off x="2770212" y="7881615"/>
            <a:ext cx="3996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兵庫県福祉人材センター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があなたを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サポートします！</a:t>
            </a:r>
          </a:p>
        </p:txBody>
      </p:sp>
      <p:pic>
        <p:nvPicPr>
          <p:cNvPr id="18" name="図 17" descr="QR コード&#10;&#10;自動的に生成された説明">
            <a:extLst>
              <a:ext uri="{FF2B5EF4-FFF2-40B4-BE49-F238E27FC236}">
                <a16:creationId xmlns:a16="http://schemas.microsoft.com/office/drawing/2014/main" id="{A1022122-4996-C9B5-3093-853AC0E15C5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705" y="7201570"/>
            <a:ext cx="446399" cy="44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</TotalTime>
  <Words>785</Words>
  <Application>Microsoft Office PowerPoint</Application>
  <PresentationFormat>画面に合わせる (4:3)</PresentationFormat>
  <Paragraphs>150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HGS創英角ﾎﾟｯﾌﾟ体</vt:lpstr>
      <vt:lpstr>HG丸ｺﾞｼｯｸM-PRO</vt:lpstr>
      <vt:lpstr>HG創英角ﾎﾟｯﾌﾟ体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丹波市</dc:creator>
  <cp:lastModifiedBy>濵田　実李</cp:lastModifiedBy>
  <cp:revision>184</cp:revision>
  <cp:lastPrinted>2024-06-17T23:47:35Z</cp:lastPrinted>
  <dcterms:created xsi:type="dcterms:W3CDTF">2023-05-29T01:52:20Z</dcterms:created>
  <dcterms:modified xsi:type="dcterms:W3CDTF">2024-07-09T04:43:43Z</dcterms:modified>
</cp:coreProperties>
</file>